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0" autoAdjust="0"/>
    <p:restoredTop sz="84163" autoAdjust="0"/>
  </p:normalViewPr>
  <p:slideViewPr>
    <p:cSldViewPr snapToGrid="0" showGuides="1">
      <p:cViewPr varScale="1">
        <p:scale>
          <a:sx n="59" d="100"/>
          <a:sy n="59" d="100"/>
        </p:scale>
        <p:origin x="52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CF60E-9486-4E91-841D-932C87923258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536C1-835C-4C9F-8F6A-E549E2737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4788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Mention that for discovery I agree that a standardized approach may be counter-productive.</a:t>
            </a:r>
          </a:p>
          <a:p>
            <a:r>
              <a:rPr lang="en-CA" dirty="0"/>
              <a:t>However, as treatments move towards more repeatability and closer to actual patients a standardized approach is</a:t>
            </a:r>
            <a:r>
              <a:rPr lang="en-CA" baseline="0" dirty="0"/>
              <a:t> needed for important cross study comparisons.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006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Definition taken from http://www.ltrr.arizona.edu/~dmeko/notes_7.pdf</a:t>
            </a:r>
          </a:p>
          <a:p>
            <a:endParaRPr lang="en-CA" dirty="0"/>
          </a:p>
          <a:p>
            <a:r>
              <a:rPr lang="en-CA" dirty="0" err="1"/>
              <a:t>Detrending</a:t>
            </a:r>
            <a:r>
              <a:rPr lang="en-CA" dirty="0"/>
              <a:t> is the statistical or mathematical operation of removing trend</a:t>
            </a:r>
            <a:r>
              <a:rPr lang="en-CA" baseline="0" dirty="0"/>
              <a:t> from the series.  </a:t>
            </a:r>
            <a:r>
              <a:rPr lang="en-CA" baseline="0" dirty="0" err="1"/>
              <a:t>Detrending</a:t>
            </a:r>
            <a:r>
              <a:rPr lang="en-CA" baseline="0" dirty="0"/>
              <a:t> is often applied to remove a feature thought to distort or obscure the relationship of interest.  Alternatively </a:t>
            </a:r>
            <a:r>
              <a:rPr lang="en-CA" baseline="0" dirty="0" err="1"/>
              <a:t>detrending</a:t>
            </a:r>
            <a:r>
              <a:rPr lang="en-CA" baseline="0" dirty="0"/>
              <a:t> is also sometimes used as a preprocessing step to prepare time series for analysis by methods that assume stationarity.</a:t>
            </a:r>
          </a:p>
          <a:p>
            <a:endParaRPr lang="en-CA" baseline="0" dirty="0"/>
          </a:p>
          <a:p>
            <a:r>
              <a:rPr lang="en-CA" baseline="0" dirty="0"/>
              <a:t>**Need to point out that </a:t>
            </a:r>
            <a:r>
              <a:rPr lang="en-CA" baseline="0" dirty="0" err="1"/>
              <a:t>detrending</a:t>
            </a:r>
            <a:r>
              <a:rPr lang="en-CA" baseline="0" dirty="0"/>
              <a:t>, if there is distortion will improve results.</a:t>
            </a:r>
          </a:p>
          <a:p>
            <a:r>
              <a:rPr lang="en-CA" baseline="0" dirty="0"/>
              <a:t>       - Limitations</a:t>
            </a:r>
          </a:p>
          <a:p>
            <a:r>
              <a:rPr lang="en-CA" baseline="0" dirty="0"/>
              <a:t>	- Same formula may not be ideal for every group</a:t>
            </a:r>
          </a:p>
          <a:p>
            <a:r>
              <a:rPr lang="en-CA" baseline="0" dirty="0"/>
              <a:t>	- if it doesn’t work hints at no distortion in time-series data due to measure (e.g. time, media, etc.)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120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Reduction</a:t>
            </a:r>
            <a:r>
              <a:rPr lang="en-CA" baseline="0" dirty="0"/>
              <a:t> or increase can probably be accounted for in mixed effect models and the framework of a meta-analysis</a:t>
            </a:r>
          </a:p>
          <a:p>
            <a:r>
              <a:rPr lang="en-CA" baseline="0" dirty="0"/>
              <a:t>However, the other two would probably be easier to address at the molecular biology level rather than the informatics level</a:t>
            </a:r>
          </a:p>
          <a:p>
            <a:r>
              <a:rPr lang="en-CA" dirty="0"/>
              <a:t>Current study</a:t>
            </a:r>
            <a:r>
              <a:rPr lang="en-CA" baseline="0" dirty="0"/>
              <a:t> tries to address issues that are part of the first group and potentially how much could be explained by things in the third grouping.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9724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like the</a:t>
            </a:r>
            <a:r>
              <a:rPr lang="en-CA" baseline="0" dirty="0"/>
              <a:t> study design, don’t like the way they made it difficult to get the breakdown of samples per group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8260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Extraction: Problem with DNA shearing with kits like </a:t>
            </a:r>
            <a:r>
              <a:rPr lang="en-CA" dirty="0" err="1"/>
              <a:t>OmniGeneGut</a:t>
            </a:r>
            <a:endParaRPr lang="en-CA" dirty="0"/>
          </a:p>
          <a:p>
            <a:endParaRPr lang="en-CA" dirty="0"/>
          </a:p>
          <a:p>
            <a:r>
              <a:rPr lang="en-CA" dirty="0"/>
              <a:t>Sequencing: </a:t>
            </a:r>
          </a:p>
          <a:p>
            <a:r>
              <a:rPr lang="en-CA" dirty="0"/>
              <a:t>1) Using very short reads for the V4 (could overestimate similarity)</a:t>
            </a:r>
          </a:p>
          <a:p>
            <a:r>
              <a:rPr lang="en-CA" dirty="0"/>
              <a:t>2) Single index,</a:t>
            </a:r>
            <a:r>
              <a:rPr lang="en-CA" baseline="0" dirty="0"/>
              <a:t> single end sequencing leads to high error rate (</a:t>
            </a:r>
            <a:r>
              <a:rPr lang="en-CA" baseline="0" dirty="0" err="1"/>
              <a:t>Kozich</a:t>
            </a:r>
            <a:r>
              <a:rPr lang="en-CA" baseline="0" dirty="0"/>
              <a:t>, et al.)</a:t>
            </a:r>
          </a:p>
          <a:p>
            <a:endParaRPr lang="en-CA" baseline="0" dirty="0"/>
          </a:p>
          <a:p>
            <a:r>
              <a:rPr lang="en-CA" dirty="0"/>
              <a:t>OTU generation: open reference could over-estimate similarity</a:t>
            </a:r>
          </a:p>
          <a:p>
            <a:endParaRPr lang="en-CA" dirty="0"/>
          </a:p>
          <a:p>
            <a:r>
              <a:rPr lang="en-CA" dirty="0"/>
              <a:t>Diversity: </a:t>
            </a:r>
          </a:p>
          <a:p>
            <a:r>
              <a:rPr lang="en-CA" dirty="0" err="1"/>
              <a:t>UniFrac</a:t>
            </a:r>
            <a:r>
              <a:rPr lang="en-CA" baseline="0" dirty="0"/>
              <a:t> probably overestimates similarity (mostly due to simpler presence/absence based approach)</a:t>
            </a:r>
          </a:p>
          <a:p>
            <a:r>
              <a:rPr lang="en-CA" baseline="0" dirty="0"/>
              <a:t>Weighted </a:t>
            </a:r>
            <a:r>
              <a:rPr lang="en-CA" baseline="0" dirty="0" err="1"/>
              <a:t>UniFrac</a:t>
            </a:r>
            <a:r>
              <a:rPr lang="en-CA" baseline="0" dirty="0"/>
              <a:t> dependent on sequence depth and rare OTUs could cause problems.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6648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2162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Wait to</a:t>
            </a:r>
            <a:r>
              <a:rPr lang="en-CA" baseline="0" dirty="0"/>
              <a:t> see if anyone finds the problem with this graph versus the previous one.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7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Caret – Classification and regression training</a:t>
            </a:r>
          </a:p>
          <a:p>
            <a:r>
              <a:rPr lang="en-CA" dirty="0"/>
              <a:t>Uses a Bagged Model (caret) to tune data – a sort of bootstrap aggregation</a:t>
            </a:r>
          </a:p>
          <a:p>
            <a:endParaRPr lang="en-CA" dirty="0"/>
          </a:p>
          <a:p>
            <a:r>
              <a:rPr lang="en-CA" dirty="0"/>
              <a:t>Bootstrap aggregation – divides data into</a:t>
            </a:r>
            <a:r>
              <a:rPr lang="en-CA" baseline="0" dirty="0"/>
              <a:t> smaller parts, with replacement, which have similar variation and distribution.  Taking the average of all the fits gives the fit that is used for any future classifications.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8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Showing</a:t>
            </a:r>
            <a:r>
              <a:rPr lang="en-CA" baseline="0" dirty="0"/>
              <a:t> at various time points. 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6589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Question – Would you say that there is low bias between</a:t>
            </a:r>
            <a:r>
              <a:rPr lang="en-CA" baseline="0" dirty="0"/>
              <a:t> the two methods? (yes, no, not enough info)</a:t>
            </a:r>
            <a:endParaRPr lang="en-CA" dirty="0"/>
          </a:p>
          <a:p>
            <a:endParaRPr lang="en-CA" dirty="0"/>
          </a:p>
          <a:p>
            <a:r>
              <a:rPr lang="en-CA" dirty="0"/>
              <a:t>Note here that to really look at Bias need to use a Bland-Altman plot</a:t>
            </a:r>
            <a:r>
              <a:rPr lang="en-CA" baseline="0" dirty="0"/>
              <a:t> and analysis</a:t>
            </a:r>
          </a:p>
          <a:p>
            <a:endParaRPr lang="en-CA" baseline="0" dirty="0"/>
          </a:p>
          <a:p>
            <a:r>
              <a:rPr lang="en-CA" baseline="0" dirty="0"/>
              <a:t>Describe a Bland-Altman plot: Similar to what is called a Tukey mean-difference plot (if you know what that is).</a:t>
            </a:r>
          </a:p>
          <a:p>
            <a:endParaRPr lang="en-CA" baseline="0" dirty="0"/>
          </a:p>
          <a:p>
            <a:r>
              <a:rPr lang="en-CA" baseline="0" dirty="0"/>
              <a:t>From Wikipedia: Bland and Altman make the point that any two methods that are designed to measure the same parameter (or property) should have good correlation when a set of samples are chosen such that the property to be determined varies considerable.  A high correlation for any two methods designed to measure the same property could thus in itself just be a sign that one has chosen a widespread sample.  A high correlation does not necessarily imply that there is good agreement between the two methods.</a:t>
            </a:r>
          </a:p>
          <a:p>
            <a:endParaRPr lang="en-CA" dirty="0"/>
          </a:p>
          <a:p>
            <a:r>
              <a:rPr lang="en-CA" dirty="0"/>
              <a:t>Case A: Random Variability</a:t>
            </a:r>
          </a:p>
          <a:p>
            <a:r>
              <a:rPr lang="en-CA" dirty="0"/>
              <a:t>Case B: Constant Variability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189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4910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308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2435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389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164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001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129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693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458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2163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347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613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Journal Club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Preservation methods differ in fecal microbiome stability, affecting suitability for field studies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August 11</a:t>
            </a:r>
            <a:r>
              <a:rPr lang="en-CA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2016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Marc Sze</a:t>
            </a:r>
          </a:p>
        </p:txBody>
      </p:sp>
    </p:spTree>
    <p:extLst>
      <p:ext uri="{BB962C8B-B14F-4D97-AF65-F5344CB8AC3E}">
        <p14:creationId xmlns:p14="http://schemas.microsoft.com/office/powerpoint/2010/main" val="3624760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Classification Accuracy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Train on 0 hours test on other </a:t>
            </a:r>
            <a:r>
              <a:rPr lang="en-CA" dirty="0" err="1"/>
              <a:t>timepoints</a:t>
            </a:r>
            <a:r>
              <a:rPr lang="en-CA" dirty="0"/>
              <a:t> </a:t>
            </a:r>
          </a:p>
          <a:p>
            <a:pPr lvl="1"/>
            <a:r>
              <a:rPr lang="en-CA" dirty="0"/>
              <a:t>random forest and caret (http://topepo.github.io/caret/index.html)</a:t>
            </a:r>
          </a:p>
          <a:p>
            <a:pPr lvl="1"/>
            <a:r>
              <a:rPr lang="en-CA" dirty="0"/>
              <a:t>Predict individual regardless of treatment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907" y="3203731"/>
            <a:ext cx="1452662" cy="17546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66" y="3167549"/>
            <a:ext cx="7939133" cy="33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08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Temperature Treatments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978" y="1506749"/>
            <a:ext cx="7008708" cy="51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9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Bias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944" y="6627168"/>
            <a:ext cx="38090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00" dirty="0" err="1"/>
              <a:t>Giavarina</a:t>
            </a:r>
            <a:r>
              <a:rPr lang="en-CA" sz="900" dirty="0"/>
              <a:t>, D.  Understanding Bland Altman analysis.  </a:t>
            </a:r>
            <a:r>
              <a:rPr lang="en-CA" sz="900" i="1" dirty="0" err="1"/>
              <a:t>Biochemia</a:t>
            </a:r>
            <a:r>
              <a:rPr lang="en-CA" sz="900" i="1" dirty="0"/>
              <a:t> </a:t>
            </a:r>
            <a:r>
              <a:rPr lang="en-CA" sz="900" i="1" dirty="0" err="1"/>
              <a:t>Medica</a:t>
            </a:r>
            <a:r>
              <a:rPr lang="en-CA" sz="900" dirty="0"/>
              <a:t>. 2015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34" y="1549473"/>
            <a:ext cx="9036562" cy="2553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354" y="4149518"/>
            <a:ext cx="8865707" cy="24285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33460" y="1580322"/>
            <a:ext cx="5744817" cy="2435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1232452" y="4015409"/>
            <a:ext cx="9024731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65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Bias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62" y="1443205"/>
            <a:ext cx="3188038" cy="2432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2" y="4060371"/>
            <a:ext cx="3193677" cy="2405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-1" r="921"/>
          <a:stretch/>
        </p:blipFill>
        <p:spPr>
          <a:xfrm>
            <a:off x="4060773" y="1493315"/>
            <a:ext cx="3070277" cy="2349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458" y="4060372"/>
            <a:ext cx="3067799" cy="24057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r="851"/>
          <a:stretch/>
        </p:blipFill>
        <p:spPr>
          <a:xfrm>
            <a:off x="7370031" y="1504199"/>
            <a:ext cx="3043970" cy="23275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0201" y="4154921"/>
            <a:ext cx="1538856" cy="21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1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</a:t>
            </a:r>
            <a:r>
              <a:rPr lang="en-CA" dirty="0" err="1"/>
              <a:t>Detrending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8" y="1412639"/>
            <a:ext cx="6035041" cy="5174489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59286" y="1825625"/>
            <a:ext cx="5094514" cy="4351338"/>
          </a:xfrm>
        </p:spPr>
        <p:txBody>
          <a:bodyPr/>
          <a:lstStyle/>
          <a:p>
            <a:r>
              <a:rPr lang="en-CA" dirty="0"/>
              <a:t>Not sure if this graph really represents what authors wanted it to.</a:t>
            </a:r>
          </a:p>
          <a:p>
            <a:pPr lvl="1"/>
            <a:r>
              <a:rPr lang="en-CA" dirty="0"/>
              <a:t>Shows FTA cards might be influencing Bray-Curtis distances.</a:t>
            </a:r>
          </a:p>
          <a:p>
            <a:pPr lvl="1"/>
            <a:r>
              <a:rPr lang="en-CA" dirty="0"/>
              <a:t>Shows others do not have such a relationship.</a:t>
            </a:r>
          </a:p>
        </p:txBody>
      </p:sp>
    </p:spTree>
    <p:extLst>
      <p:ext uri="{BB962C8B-B14F-4D97-AF65-F5344CB8AC3E}">
        <p14:creationId xmlns:p14="http://schemas.microsoft.com/office/powerpoint/2010/main" val="3965391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714" y="2766218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Thank you for your time and attention!!!</a:t>
            </a:r>
          </a:p>
        </p:txBody>
      </p:sp>
    </p:spTree>
    <p:extLst>
      <p:ext uri="{BB962C8B-B14F-4D97-AF65-F5344CB8AC3E}">
        <p14:creationId xmlns:p14="http://schemas.microsoft.com/office/powerpoint/2010/main" val="3702665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818" y="3795508"/>
            <a:ext cx="3499600" cy="2806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211" y="1044532"/>
            <a:ext cx="4018637" cy="548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95" y="1473299"/>
            <a:ext cx="3210241" cy="2412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b="3592"/>
          <a:stretch/>
        </p:blipFill>
        <p:spPr>
          <a:xfrm>
            <a:off x="73152" y="3839232"/>
            <a:ext cx="3436250" cy="29456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551" y="1525968"/>
            <a:ext cx="3570482" cy="174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2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20111"/>
          </a:xfrm>
        </p:spPr>
        <p:txBody>
          <a:bodyPr>
            <a:normAutofit/>
          </a:bodyPr>
          <a:lstStyle/>
          <a:p>
            <a:r>
              <a:rPr lang="en-CA" dirty="0"/>
              <a:t>So why not forget about it and let everyone do their own thing?</a:t>
            </a:r>
          </a:p>
          <a:p>
            <a:pPr lvl="1"/>
            <a:r>
              <a:rPr lang="en-CA" dirty="0"/>
              <a:t>Weakens a powerful tool we have in pooling data</a:t>
            </a:r>
          </a:p>
          <a:p>
            <a:pPr lvl="1"/>
            <a:r>
              <a:rPr lang="en-CA" dirty="0"/>
              <a:t>May be problematic to correct for these differences using bioinformatics</a:t>
            </a:r>
          </a:p>
          <a:p>
            <a:pPr lvl="1"/>
            <a:r>
              <a:rPr lang="en-CA" dirty="0"/>
              <a:t>Can introduce bias in results</a:t>
            </a:r>
          </a:p>
          <a:p>
            <a:pPr lvl="1"/>
            <a:r>
              <a:rPr lang="en-CA" dirty="0"/>
              <a:t>May make reproducibility difficult</a:t>
            </a:r>
          </a:p>
          <a:p>
            <a:pPr lvl="2"/>
            <a:r>
              <a:rPr lang="en-CA" dirty="0"/>
              <a:t>E.g. a specific </a:t>
            </a:r>
            <a:r>
              <a:rPr lang="en-CA" dirty="0" err="1"/>
              <a:t>Taq</a:t>
            </a:r>
            <a:r>
              <a:rPr lang="en-CA" dirty="0"/>
              <a:t> or storage reagent is discontinued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4176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2" y="2456849"/>
            <a:ext cx="4401598" cy="3308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150" y="1236288"/>
            <a:ext cx="2108365" cy="1584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177" y="1223311"/>
            <a:ext cx="2087350" cy="1569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23" y="3068035"/>
            <a:ext cx="2261937" cy="15184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6000" y="1183907"/>
            <a:ext cx="4511040" cy="16362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/>
          <p:cNvSpPr/>
          <p:nvPr/>
        </p:nvSpPr>
        <p:spPr>
          <a:xfrm rot="19697710">
            <a:off x="5226519" y="2021307"/>
            <a:ext cx="721895" cy="356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/>
          <p:cNvSpPr/>
          <p:nvPr/>
        </p:nvSpPr>
        <p:spPr>
          <a:xfrm>
            <a:off x="5188016" y="3607871"/>
            <a:ext cx="837398" cy="338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654518" y="2069432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Actual Values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0362" y="1923449"/>
            <a:ext cx="4811027" cy="3996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10658376" y="1308136"/>
            <a:ext cx="1392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Reduction or </a:t>
            </a:r>
          </a:p>
          <a:p>
            <a:r>
              <a:rPr lang="en-CA" dirty="0"/>
              <a:t>increase by a fixed amount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6000" y="2983830"/>
            <a:ext cx="2741596" cy="16026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8932243" y="3311093"/>
            <a:ext cx="1433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Set threshold</a:t>
            </a:r>
          </a:p>
          <a:p>
            <a:r>
              <a:rPr lang="en-CA" dirty="0"/>
              <a:t>or amount</a:t>
            </a:r>
          </a:p>
          <a:p>
            <a:r>
              <a:rPr lang="en-CA" dirty="0"/>
              <a:t>sampled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58" y="4909099"/>
            <a:ext cx="2316182" cy="158327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096000" y="4790171"/>
            <a:ext cx="2749617" cy="18464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/>
          <p:cNvSpPr txBox="1"/>
          <p:nvPr/>
        </p:nvSpPr>
        <p:spPr>
          <a:xfrm>
            <a:off x="8930641" y="5282666"/>
            <a:ext cx="224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Combination or </a:t>
            </a:r>
          </a:p>
          <a:p>
            <a:r>
              <a:rPr lang="en-CA" dirty="0"/>
              <a:t>Random bias/changes</a:t>
            </a:r>
          </a:p>
        </p:txBody>
      </p:sp>
      <p:sp>
        <p:nvSpPr>
          <p:cNvPr id="20" name="Arrow: Right 19"/>
          <p:cNvSpPr/>
          <p:nvPr/>
        </p:nvSpPr>
        <p:spPr>
          <a:xfrm rot="687630">
            <a:off x="5205664" y="5244166"/>
            <a:ext cx="721895" cy="356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21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/>
      <p:bldP spid="14" grpId="0" animBg="1"/>
      <p:bldP spid="15" grpId="0"/>
      <p:bldP spid="17" grpId="0" animBg="1"/>
      <p:bldP spid="18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Study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57" y="1598090"/>
            <a:ext cx="4641263" cy="499796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726430" y="1825625"/>
            <a:ext cx="5627370" cy="4351338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Sample Breakdown</a:t>
            </a:r>
          </a:p>
          <a:p>
            <a:pPr lvl="1"/>
            <a:r>
              <a:rPr lang="en-CA" dirty="0"/>
              <a:t>360 samples from 4 time points</a:t>
            </a:r>
          </a:p>
          <a:p>
            <a:pPr lvl="2"/>
            <a:r>
              <a:rPr lang="en-CA" dirty="0"/>
              <a:t>15 x 6 preservation methods (90)</a:t>
            </a:r>
          </a:p>
          <a:p>
            <a:pPr lvl="2"/>
            <a:r>
              <a:rPr lang="en-CA" dirty="0"/>
              <a:t>90 x 4 time points</a:t>
            </a:r>
          </a:p>
          <a:p>
            <a:pPr lvl="1"/>
            <a:r>
              <a:rPr lang="en-CA" dirty="0"/>
              <a:t>540 samples from 4°C and -20°C</a:t>
            </a:r>
          </a:p>
          <a:p>
            <a:pPr lvl="2"/>
            <a:r>
              <a:rPr lang="en-CA" dirty="0"/>
              <a:t>90 x 2 storage temperatures (180)</a:t>
            </a:r>
          </a:p>
          <a:p>
            <a:pPr lvl="2"/>
            <a:r>
              <a:rPr lang="en-CA" dirty="0"/>
              <a:t>180 x 3 time points</a:t>
            </a:r>
          </a:p>
          <a:p>
            <a:pPr lvl="1"/>
            <a:r>
              <a:rPr lang="en-CA" dirty="0"/>
              <a:t>180 samples from RT to -20°C</a:t>
            </a:r>
          </a:p>
          <a:p>
            <a:pPr lvl="2"/>
            <a:r>
              <a:rPr lang="en-CA" dirty="0"/>
              <a:t>90 x 2 (3wks or 7wks)</a:t>
            </a:r>
          </a:p>
          <a:p>
            <a:pPr lvl="1"/>
            <a:r>
              <a:rPr lang="en-CA" dirty="0"/>
              <a:t>150 sample from mimics</a:t>
            </a:r>
          </a:p>
          <a:p>
            <a:pPr lvl="2"/>
            <a:r>
              <a:rPr lang="en-CA" dirty="0"/>
              <a:t>75 change temp wait 1 week</a:t>
            </a:r>
          </a:p>
          <a:p>
            <a:pPr lvl="2"/>
            <a:r>
              <a:rPr lang="en-CA" dirty="0"/>
              <a:t>75 change temp wait 8 weeks</a:t>
            </a:r>
          </a:p>
          <a:p>
            <a:pPr lvl="2"/>
            <a:r>
              <a:rPr lang="en-CA" dirty="0"/>
              <a:t>No </a:t>
            </a:r>
            <a:r>
              <a:rPr lang="en-CA" dirty="0" err="1"/>
              <a:t>Whatman</a:t>
            </a:r>
            <a:r>
              <a:rPr lang="en-CA" dirty="0"/>
              <a:t> FTA cards used</a:t>
            </a:r>
          </a:p>
          <a:p>
            <a:pPr lvl="1"/>
            <a:r>
              <a:rPr lang="en-CA" dirty="0"/>
              <a:t>1230 total + 109 extraction blanks + 15 FTA controls + 180 technical replicates = </a:t>
            </a:r>
            <a:r>
              <a:rPr lang="en-CA" b="1" dirty="0"/>
              <a:t>1534</a:t>
            </a:r>
          </a:p>
          <a:p>
            <a:pPr lvl="1"/>
            <a:r>
              <a:rPr lang="en-CA" b="1" dirty="0"/>
              <a:t>Total kept 1127 ~ 73.4%</a:t>
            </a:r>
          </a:p>
          <a:p>
            <a:pPr lvl="2"/>
            <a:r>
              <a:rPr lang="en-CA" b="1" dirty="0"/>
              <a:t>171/180 technical replicates kept (~95%)</a:t>
            </a:r>
          </a:p>
          <a:p>
            <a:pPr lvl="1"/>
            <a:endParaRPr lang="en-CA" dirty="0"/>
          </a:p>
          <a:p>
            <a:pPr lvl="3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2731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Caveats from Data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820" y="1825625"/>
            <a:ext cx="10507980" cy="4351338"/>
          </a:xfrm>
        </p:spPr>
        <p:txBody>
          <a:bodyPr/>
          <a:lstStyle/>
          <a:p>
            <a:r>
              <a:rPr lang="en-CA" dirty="0"/>
              <a:t>Used Earth Microbiome Project Protocol</a:t>
            </a:r>
          </a:p>
          <a:p>
            <a:pPr lvl="1"/>
            <a:r>
              <a:rPr lang="en-CA" dirty="0" err="1"/>
              <a:t>PowerSoil</a:t>
            </a:r>
            <a:r>
              <a:rPr lang="en-CA" dirty="0"/>
              <a:t> with 20 mins @ setting of 20</a:t>
            </a:r>
          </a:p>
          <a:p>
            <a:pPr lvl="1"/>
            <a:r>
              <a:rPr lang="en-CA" dirty="0"/>
              <a:t>Pooled 3 PCR reaction together per sample</a:t>
            </a:r>
          </a:p>
          <a:p>
            <a:pPr lvl="1"/>
            <a:r>
              <a:rPr lang="en-CA" dirty="0"/>
              <a:t>Sequencing using </a:t>
            </a:r>
            <a:r>
              <a:rPr lang="en-CA" dirty="0" err="1"/>
              <a:t>HiSeq</a:t>
            </a:r>
            <a:r>
              <a:rPr lang="en-CA" dirty="0"/>
              <a:t> (125nt read length used)</a:t>
            </a:r>
          </a:p>
          <a:p>
            <a:pPr lvl="2"/>
            <a:r>
              <a:rPr lang="en-CA" dirty="0"/>
              <a:t>Unique barcode only in Forward direction</a:t>
            </a:r>
          </a:p>
          <a:p>
            <a:pPr lvl="2"/>
            <a:r>
              <a:rPr lang="en-CA" dirty="0"/>
              <a:t>Samples failed on </a:t>
            </a:r>
            <a:r>
              <a:rPr lang="en-CA" dirty="0" err="1"/>
              <a:t>HiSeq</a:t>
            </a:r>
            <a:r>
              <a:rPr lang="en-CA" dirty="0"/>
              <a:t> were re-sequenced on </a:t>
            </a:r>
            <a:r>
              <a:rPr lang="en-CA" dirty="0" err="1"/>
              <a:t>MiSeq</a:t>
            </a:r>
            <a:endParaRPr lang="en-CA" dirty="0"/>
          </a:p>
          <a:p>
            <a:pPr lvl="1"/>
            <a:r>
              <a:rPr lang="en-CA" dirty="0"/>
              <a:t>OTU generation used an Open Reference approach</a:t>
            </a:r>
          </a:p>
          <a:p>
            <a:pPr lvl="1"/>
            <a:r>
              <a:rPr lang="en-CA" dirty="0"/>
              <a:t>Diversity Measures</a:t>
            </a:r>
          </a:p>
          <a:p>
            <a:pPr lvl="2"/>
            <a:r>
              <a:rPr lang="en-CA" dirty="0"/>
              <a:t>Unweighted </a:t>
            </a:r>
            <a:r>
              <a:rPr lang="en-CA" dirty="0" err="1"/>
              <a:t>UniFrac</a:t>
            </a:r>
            <a:endParaRPr lang="en-CA" dirty="0"/>
          </a:p>
          <a:p>
            <a:pPr lvl="2"/>
            <a:r>
              <a:rPr lang="en-CA" dirty="0"/>
              <a:t>Weighted </a:t>
            </a:r>
            <a:r>
              <a:rPr lang="en-CA" dirty="0" err="1"/>
              <a:t>UniFrac</a:t>
            </a:r>
            <a:endParaRPr lang="en-CA" dirty="0"/>
          </a:p>
          <a:p>
            <a:pPr lvl="2"/>
            <a:r>
              <a:rPr lang="en-CA" dirty="0"/>
              <a:t>Switched to Bray-Curtis for </a:t>
            </a:r>
            <a:r>
              <a:rPr lang="en-CA" dirty="0" err="1"/>
              <a:t>detrending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3716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Weighted and unweighted </a:t>
            </a:r>
            <a:r>
              <a:rPr lang="en-CA" dirty="0" err="1"/>
              <a:t>UniFrac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818" y="1877974"/>
            <a:ext cx="7654130" cy="35987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27185" y="5794407"/>
            <a:ext cx="1324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Unweighted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61808" y="5792802"/>
            <a:ext cx="1090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Weighted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69643" y="6211669"/>
            <a:ext cx="2251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Fresh Samples are the</a:t>
            </a:r>
          </a:p>
          <a:p>
            <a:r>
              <a:rPr lang="en-CA" dirty="0"/>
              <a:t>larger circles.</a:t>
            </a:r>
          </a:p>
        </p:txBody>
      </p:sp>
    </p:spTree>
    <p:extLst>
      <p:ext uri="{BB962C8B-B14F-4D97-AF65-F5344CB8AC3E}">
        <p14:creationId xmlns:p14="http://schemas.microsoft.com/office/powerpoint/2010/main" val="54834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Sample Variability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89" y="2201975"/>
            <a:ext cx="4792199" cy="3043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456" y="2207986"/>
            <a:ext cx="4848283" cy="29992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31" y="2224479"/>
            <a:ext cx="1491164" cy="290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8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Sample Variability Cont.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129680"/>
            <a:ext cx="7175170" cy="38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05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927</Words>
  <Application>Microsoft Office PowerPoint</Application>
  <PresentationFormat>Widescreen</PresentationFormat>
  <Paragraphs>121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Journal Club</vt:lpstr>
      <vt:lpstr>Introduction</vt:lpstr>
      <vt:lpstr>Introduction</vt:lpstr>
      <vt:lpstr>Introduction</vt:lpstr>
      <vt:lpstr>Study Overview</vt:lpstr>
      <vt:lpstr>Some Caveats from Data generation</vt:lpstr>
      <vt:lpstr>Results: Weighted and unweighted UniFrac</vt:lpstr>
      <vt:lpstr>Results: Sample Variability</vt:lpstr>
      <vt:lpstr>Results: Sample Variability Cont.</vt:lpstr>
      <vt:lpstr>Results: Classification Accuracy</vt:lpstr>
      <vt:lpstr>Results: Temperature Treatments</vt:lpstr>
      <vt:lpstr>Results: Bias</vt:lpstr>
      <vt:lpstr>Results: Bias</vt:lpstr>
      <vt:lpstr>Results: Detrending</vt:lpstr>
      <vt:lpstr>Thank you for your time and attention!!!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</dc:title>
  <dc:creator>marc Sze</dc:creator>
  <cp:lastModifiedBy>marc Sze</cp:lastModifiedBy>
  <cp:revision>49</cp:revision>
  <dcterms:created xsi:type="dcterms:W3CDTF">2016-08-09T14:49:26Z</dcterms:created>
  <dcterms:modified xsi:type="dcterms:W3CDTF">2016-08-10T14:28:50Z</dcterms:modified>
</cp:coreProperties>
</file>